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4"/>
  </p:sldMasterIdLst>
  <p:notesMasterIdLst>
    <p:notesMasterId r:id="rId16"/>
  </p:notesMasterIdLst>
  <p:sldIdLst>
    <p:sldId id="273" r:id="rId5"/>
    <p:sldId id="282" r:id="rId6"/>
    <p:sldId id="299" r:id="rId7"/>
    <p:sldId id="294" r:id="rId8"/>
    <p:sldId id="281" r:id="rId9"/>
    <p:sldId id="297" r:id="rId10"/>
    <p:sldId id="283" r:id="rId11"/>
    <p:sldId id="296" r:id="rId12"/>
    <p:sldId id="288" r:id="rId13"/>
    <p:sldId id="295" r:id="rId14"/>
    <p:sldId id="298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jida Boudhan" initials="MB" lastIdx="1" clrIdx="0">
    <p:extLst>
      <p:ext uri="{19B8F6BF-5375-455C-9EA6-DF929625EA0E}">
        <p15:presenceInfo xmlns:p15="http://schemas.microsoft.com/office/powerpoint/2012/main" userId="S-1-5-21-4162729422-4035543502-2692313858-15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5161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 varScale="1">
        <p:scale>
          <a:sx n="57" d="100"/>
          <a:sy n="57" d="100"/>
        </p:scale>
        <p:origin x="1498" y="67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59359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1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306560" y="519289"/>
            <a:ext cx="2804160" cy="82657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94080" y="519289"/>
            <a:ext cx="8249920" cy="82657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37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6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7307" y="2431628"/>
            <a:ext cx="11216640" cy="4057226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87307" y="6527237"/>
            <a:ext cx="11216640" cy="21335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1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16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774" y="519290"/>
            <a:ext cx="11216640" cy="188524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83680" y="2390987"/>
            <a:ext cx="5528734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83680" y="3562773"/>
            <a:ext cx="5528734" cy="524030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8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8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4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0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8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94080" y="519290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5390" hangingPunct="1">
              <a:defRPr/>
            </a:pPr>
            <a:fld id="{CA953BDC-9EAE-49FE-9892-958C9F845175}" type="datetimeFigureOut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28.08.2022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5390" hangingPunct="1">
              <a:defRPr/>
            </a:pPr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75390" hangingPunct="1">
              <a:defRPr/>
            </a:pPr>
            <a:fld id="{4CD814C8-F66B-4915-9FEC-D62A1DED085F}" type="slidenum">
              <a:rPr lang="de-DE" kern="1200" smtClean="0">
                <a:solidFill>
                  <a:prstClr val="black">
                    <a:tint val="75000"/>
                  </a:prstClr>
                </a:solidFill>
              </a:rPr>
              <a:pPr defTabSz="975390" hangingPunct="1">
                <a:defRPr/>
              </a:pPr>
              <a:t>‹nr.›</a:t>
            </a:fld>
            <a:endParaRPr lang="de-DE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6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ssonup.com/nl/lesson/HnaZkY6cY8e35MofC/dN7jWwDbkskL5Atf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2950" dirty="0"/>
          </a:p>
          <a:p>
            <a:pPr marL="0" indent="0">
              <a:buNone/>
            </a:pPr>
            <a:r>
              <a:rPr lang="nl-NL" sz="2950" dirty="0"/>
              <a:t>Nieuwsflits</a:t>
            </a:r>
            <a:endParaRPr lang="nl-NL" sz="2950" dirty="0">
              <a:cs typeface="Calibri"/>
            </a:endParaRPr>
          </a:p>
          <a:p>
            <a:pPr marL="0" indent="0">
              <a:buNone/>
            </a:pPr>
            <a:r>
              <a:rPr lang="nl-NL" sz="2950" dirty="0">
                <a:cs typeface="Calibri"/>
              </a:rPr>
              <a:t>- Woordenschat</a:t>
            </a:r>
            <a:endParaRPr lang="nl-NL" sz="2950" dirty="0"/>
          </a:p>
          <a:p>
            <a:pPr marL="243840" indent="-243840">
              <a:buFontTx/>
              <a:buChar char="-"/>
            </a:pPr>
            <a:r>
              <a:rPr lang="nl-NL" sz="2950" dirty="0" err="1"/>
              <a:t>Lesson</a:t>
            </a:r>
            <a:r>
              <a:rPr lang="nl-NL" sz="2950" dirty="0"/>
              <a:t> up: 30 vragen (woordenschat)</a:t>
            </a:r>
            <a:endParaRPr lang="nl-NL" sz="2950" dirty="0">
              <a:cs typeface="Calibri"/>
            </a:endParaRPr>
          </a:p>
          <a:p>
            <a:pPr marL="243840" indent="-243840">
              <a:buFontTx/>
              <a:buChar char="-"/>
            </a:pPr>
            <a:r>
              <a:rPr lang="nl-NL" sz="2950" dirty="0">
                <a:cs typeface="Calibri"/>
              </a:rPr>
              <a:t>Differentiatie: </a:t>
            </a:r>
          </a:p>
          <a:p>
            <a:pPr marL="243840" indent="-243840">
              <a:buFontTx/>
              <a:buChar char="-"/>
            </a:pPr>
            <a:endParaRPr lang="nl-NL" sz="295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864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up</a:t>
            </a:r>
            <a:br>
              <a:rPr lang="en-US" dirty="0"/>
            </a:b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https://www.lessonup.com/nl/lesson/HnaZkY6cY8e35MofC/dN7jWwDbkskL5Atfc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30 </a:t>
            </a:r>
            <a:r>
              <a:rPr lang="en-US" dirty="0" err="1"/>
              <a:t>vragen</a:t>
            </a:r>
            <a:r>
              <a:rPr lang="en-US" dirty="0"/>
              <a:t>: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betekenis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woord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vervolgens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zin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40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8D5CB-C07D-41F4-A6C2-68943FDC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650" dirty="0">
                <a:cs typeface="Calibri Light"/>
              </a:rPr>
              <a:t>differentiatie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96DA56-4B8E-4F88-8D25-EBB860C5C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43840" indent="-243840"/>
            <a:r>
              <a:rPr lang="nl-NL" sz="2950" dirty="0">
                <a:cs typeface="Calibri"/>
              </a:rPr>
              <a:t>woordenschat oefentoetsje</a:t>
            </a:r>
          </a:p>
          <a:p>
            <a:pPr marL="243840" indent="-243840"/>
            <a:r>
              <a:rPr lang="nl-NL" sz="2950" dirty="0">
                <a:cs typeface="Calibri"/>
              </a:rPr>
              <a:t>of:</a:t>
            </a:r>
          </a:p>
          <a:p>
            <a:pPr marL="243840" indent="-243840"/>
            <a:r>
              <a:rPr lang="nl-NL" sz="2950" dirty="0">
                <a:cs typeface="Calibri"/>
              </a:rPr>
              <a:t>woordenschat oefentoets</a:t>
            </a:r>
          </a:p>
        </p:txBody>
      </p:sp>
    </p:spTree>
    <p:extLst>
      <p:ext uri="{BB962C8B-B14F-4D97-AF65-F5344CB8AC3E}">
        <p14:creationId xmlns:p14="http://schemas.microsoft.com/office/powerpoint/2010/main" val="174733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Nieuwsflits</a:t>
            </a:r>
          </a:p>
        </p:txBody>
      </p:sp>
    </p:spTree>
    <p:extLst>
      <p:ext uri="{BB962C8B-B14F-4D97-AF65-F5344CB8AC3E}">
        <p14:creationId xmlns:p14="http://schemas.microsoft.com/office/powerpoint/2010/main" val="13748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E4224-4FF3-4031-940E-62440942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650">
                <a:cs typeface="Calibri Light"/>
              </a:rPr>
              <a:t>Doel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950251-EBA7-487E-B609-E77B6DE06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43840" indent="-243840"/>
            <a:r>
              <a:rPr lang="nl-NL" sz="2950">
                <a:cs typeface="Calibri"/>
              </a:rPr>
              <a:t>Student benoemt de woordraadstrategieën</a:t>
            </a:r>
          </a:p>
          <a:p>
            <a:pPr marL="243840" indent="-243840"/>
            <a:r>
              <a:rPr lang="nl-NL" sz="2950">
                <a:cs typeface="Calibri"/>
              </a:rPr>
              <a:t>Student maakt gebruik van een woordraadstrategie (=student past de woordraadstrategie toe)</a:t>
            </a:r>
            <a:endParaRPr lang="nl-NL" sz="2950" dirty="0">
              <a:cs typeface="Calibri" panose="020F0502020204030204"/>
            </a:endParaRPr>
          </a:p>
          <a:p>
            <a:pPr marL="243840" indent="-243840"/>
            <a:endParaRPr lang="nl-NL" sz="2950" dirty="0">
              <a:cs typeface="Calibri" panose="020F0502020204030204"/>
            </a:endParaRPr>
          </a:p>
          <a:p>
            <a:pPr marL="243840" indent="-243840"/>
            <a:endParaRPr lang="nl-NL" sz="2950" dirty="0">
              <a:cs typeface="Calibri" panose="020F0502020204030204"/>
            </a:endParaRPr>
          </a:p>
          <a:p>
            <a:pPr marL="243840" indent="-243840"/>
            <a:endParaRPr lang="nl-NL" sz="2950" dirty="0">
              <a:cs typeface="Calibri" panose="020F0502020204030204"/>
            </a:endParaRPr>
          </a:p>
          <a:p>
            <a:pPr marL="243840" indent="-243840"/>
            <a:endParaRPr lang="nl-NL" sz="295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270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Woordenschattoets</a:t>
            </a:r>
            <a:r>
              <a:rPr lang="en-US" dirty="0"/>
              <a:t> wat </a:t>
            </a:r>
            <a:r>
              <a:rPr lang="en-US" dirty="0" err="1"/>
              <a:t>betekent</a:t>
            </a:r>
            <a:r>
              <a:rPr lang="en-US" dirty="0"/>
              <a:t> </a:t>
            </a:r>
            <a:r>
              <a:rPr lang="en-US" dirty="0" err="1"/>
              <a:t>ijverig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Leid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betekenis</a:t>
            </a:r>
            <a:r>
              <a:rPr lang="en-US" dirty="0"/>
              <a:t> van het </a:t>
            </a:r>
            <a:r>
              <a:rPr lang="en-US" dirty="0" err="1"/>
              <a:t>onderstreepte</a:t>
            </a:r>
            <a:r>
              <a:rPr lang="en-US" dirty="0"/>
              <a:t> </a:t>
            </a:r>
            <a:r>
              <a:rPr lang="en-US" dirty="0" err="1"/>
              <a:t>woord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zinnen</a:t>
            </a:r>
            <a:r>
              <a:rPr lang="en-US" dirty="0"/>
              <a:t>.</a:t>
            </a:r>
          </a:p>
          <a:p>
            <a:r>
              <a:rPr lang="en-US" dirty="0" err="1"/>
              <a:t>Aan</a:t>
            </a:r>
            <a:r>
              <a:rPr lang="en-US" dirty="0"/>
              <a:t> het begin van de </a:t>
            </a:r>
            <a:r>
              <a:rPr lang="en-US" dirty="0" err="1"/>
              <a:t>werkdag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Elia </a:t>
            </a:r>
            <a:r>
              <a:rPr lang="en-US" b="1" u="sng" dirty="0" err="1"/>
              <a:t>ijverig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werk</a:t>
            </a:r>
            <a:r>
              <a:rPr lang="en-US" dirty="0"/>
              <a:t>. Na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uur</a:t>
            </a:r>
            <a:r>
              <a:rPr lang="en-US" dirty="0"/>
              <a:t> had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echter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zin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gedroeg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.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Actief</a:t>
            </a:r>
            <a:r>
              <a:rPr lang="en-US" dirty="0"/>
              <a:t>, maar </a:t>
            </a:r>
            <a:r>
              <a:rPr lang="en-US" dirty="0" err="1"/>
              <a:t>ontevreden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 </a:t>
            </a:r>
            <a:r>
              <a:rPr lang="en-US" dirty="0" err="1"/>
              <a:t>aandacht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werklust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Sloom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met </a:t>
            </a:r>
            <a:r>
              <a:rPr lang="en-US" dirty="0" err="1"/>
              <a:t>tegenzin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4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Afp</a:t>
            </a:r>
            <a:r>
              <a:rPr lang="en-US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 </a:t>
            </a:r>
            <a:r>
              <a:rPr lang="en-US" dirty="0" err="1"/>
              <a:t>voelt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polsslag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pauzes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even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, maar </a:t>
            </a:r>
            <a:r>
              <a:rPr lang="en-US" dirty="0" err="1"/>
              <a:t>elke</a:t>
            </a:r>
            <a:r>
              <a:rPr lang="en-US" dirty="0"/>
              <a:t> slag is </a:t>
            </a:r>
            <a:r>
              <a:rPr lang="en-US" dirty="0" err="1"/>
              <a:t>wel</a:t>
            </a:r>
            <a:r>
              <a:rPr lang="en-US" dirty="0"/>
              <a:t> even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voelen</a:t>
            </a:r>
            <a:r>
              <a:rPr lang="en-US" dirty="0"/>
              <a:t>. Hoe </a:t>
            </a:r>
            <a:r>
              <a:rPr lang="en-US" dirty="0" err="1"/>
              <a:t>noem</a:t>
            </a:r>
            <a:r>
              <a:rPr lang="en-US" dirty="0"/>
              <a:t> je </a:t>
            </a:r>
            <a:r>
              <a:rPr lang="en-US" dirty="0" err="1"/>
              <a:t>deze</a:t>
            </a:r>
            <a:r>
              <a:rPr lang="en-US" dirty="0"/>
              <a:t> pols?</a:t>
            </a:r>
          </a:p>
          <a:p>
            <a:endParaRPr lang="en-US" dirty="0"/>
          </a:p>
          <a:p>
            <a:r>
              <a:rPr lang="en-US" dirty="0" err="1"/>
              <a:t>Irregulair</a:t>
            </a:r>
            <a:r>
              <a:rPr lang="en-US" dirty="0"/>
              <a:t>  </a:t>
            </a:r>
          </a:p>
          <a:p>
            <a:r>
              <a:rPr lang="en-US" dirty="0" err="1"/>
              <a:t>Inequaal</a:t>
            </a:r>
            <a:r>
              <a:rPr lang="en-US" dirty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61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AC85A-9184-4BFA-870F-0498A64E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650" dirty="0">
                <a:cs typeface="Calibri Light"/>
              </a:rPr>
              <a:t>Vraag aan de klas: wat betekent: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C0E451-D4F0-4523-8AAD-73AE63AD5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43840" indent="-243840"/>
            <a:r>
              <a:rPr lang="en-US" sz="2950" dirty="0" err="1">
                <a:ea typeface="+mn-lt"/>
                <a:cs typeface="+mn-lt"/>
              </a:rPr>
              <a:t>Irregulair</a:t>
            </a:r>
            <a:r>
              <a:rPr lang="en-US" sz="2950" dirty="0">
                <a:ea typeface="+mn-lt"/>
                <a:cs typeface="+mn-lt"/>
              </a:rPr>
              <a:t>  </a:t>
            </a:r>
          </a:p>
          <a:p>
            <a:pPr marL="243840" indent="-243840"/>
            <a:r>
              <a:rPr lang="en-US" sz="2950" dirty="0" err="1">
                <a:ea typeface="+mn-lt"/>
                <a:cs typeface="+mn-lt"/>
              </a:rPr>
              <a:t>Inequaal</a:t>
            </a:r>
            <a:r>
              <a:rPr lang="en-US" sz="2950" dirty="0">
                <a:ea typeface="+mn-lt"/>
                <a:cs typeface="+mn-lt"/>
              </a:rPr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011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Woorden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Afp</a:t>
            </a:r>
            <a:r>
              <a:rPr lang="en-US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Irregulair</a:t>
            </a:r>
            <a:r>
              <a:rPr lang="en-US" dirty="0"/>
              <a:t>  </a:t>
            </a:r>
            <a:r>
              <a:rPr lang="en-US" dirty="0" err="1"/>
              <a:t>regulair</a:t>
            </a:r>
            <a:endParaRPr lang="en-US" dirty="0"/>
          </a:p>
          <a:p>
            <a:r>
              <a:rPr lang="en-US" dirty="0" err="1"/>
              <a:t>Inequaal</a:t>
            </a:r>
            <a:r>
              <a:rPr lang="en-US" dirty="0"/>
              <a:t>  equal</a:t>
            </a:r>
          </a:p>
          <a:p>
            <a:endParaRPr lang="en-US" dirty="0"/>
          </a:p>
          <a:p>
            <a:r>
              <a:rPr lang="en-US" dirty="0"/>
              <a:t>-</a:t>
            </a:r>
            <a:r>
              <a:rPr lang="en-US" b="1" dirty="0"/>
              <a:t>in, -</a:t>
            </a:r>
            <a:r>
              <a:rPr lang="en-US" b="1" dirty="0" err="1"/>
              <a:t>ir</a:t>
            </a:r>
            <a:r>
              <a:rPr lang="en-US" b="1" dirty="0"/>
              <a:t>, -</a:t>
            </a:r>
            <a:r>
              <a:rPr lang="en-US" b="1" dirty="0" err="1"/>
              <a:t>im</a:t>
            </a:r>
            <a:r>
              <a:rPr lang="en-US" b="1" dirty="0"/>
              <a:t>, -</a:t>
            </a:r>
            <a:r>
              <a:rPr lang="en-US" b="1" dirty="0" err="1"/>
              <a:t>il</a:t>
            </a:r>
            <a:r>
              <a:rPr lang="en-US" b="1" dirty="0"/>
              <a:t>, = on= </a:t>
            </a:r>
            <a:r>
              <a:rPr lang="en-US" b="1" dirty="0" err="1"/>
              <a:t>tegenstelling</a:t>
            </a:r>
            <a:endParaRPr lang="en-US" b="1" dirty="0"/>
          </a:p>
          <a:p>
            <a:endParaRPr lang="en-US" dirty="0"/>
          </a:p>
          <a:p>
            <a:r>
              <a:rPr lang="en-US" dirty="0" err="1"/>
              <a:t>Regulair</a:t>
            </a:r>
            <a:r>
              <a:rPr lang="en-US" dirty="0"/>
              <a:t>= </a:t>
            </a:r>
            <a:r>
              <a:rPr lang="en-US" dirty="0" err="1"/>
              <a:t>regelmatig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Equaal</a:t>
            </a:r>
            <a:r>
              <a:rPr lang="en-US" dirty="0"/>
              <a:t>= </a:t>
            </a:r>
            <a:r>
              <a:rPr lang="en-US" dirty="0" err="1"/>
              <a:t>gelijk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5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Woordraadstrategie</a:t>
            </a:r>
            <a:r>
              <a:rPr lang="en-US" dirty="0"/>
              <a:t>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4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Woordraadstrategieën</a:t>
            </a:r>
            <a:br>
              <a:rPr lang="en-US" dirty="0"/>
            </a:b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Synoniem</a:t>
            </a:r>
            <a:r>
              <a:rPr lang="en-US" dirty="0"/>
              <a:t>: </a:t>
            </a:r>
            <a:r>
              <a:rPr lang="nl-NL" sz="2800" dirty="0"/>
              <a:t>Kijk of er een </a:t>
            </a:r>
            <a:r>
              <a:rPr lang="nl-NL" sz="2800" b="1" dirty="0"/>
              <a:t>synoniem</a:t>
            </a:r>
            <a:r>
              <a:rPr lang="nl-NL" sz="2800" dirty="0"/>
              <a:t> in de tekst staat: een ander woord dat ongeveer hetzelfde betekent.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Omschrijving</a:t>
            </a:r>
            <a:r>
              <a:rPr lang="en-US" dirty="0"/>
              <a:t> of </a:t>
            </a:r>
            <a:r>
              <a:rPr lang="en-US" dirty="0" err="1"/>
              <a:t>definitie</a:t>
            </a:r>
            <a:r>
              <a:rPr lang="en-US" dirty="0"/>
              <a:t>: </a:t>
            </a:r>
            <a:r>
              <a:rPr lang="nl-NL" sz="2800" dirty="0"/>
              <a:t>Lees de alinea waarin het woord staat helemaal. Soms geeft de schrijver een </a:t>
            </a:r>
            <a:r>
              <a:rPr lang="nl-NL" sz="2800" b="1" dirty="0"/>
              <a:t>omschrijving </a:t>
            </a:r>
            <a:r>
              <a:rPr lang="nl-NL" sz="2800" dirty="0"/>
              <a:t>of </a:t>
            </a:r>
            <a:r>
              <a:rPr lang="nl-NL" sz="2800" b="1" dirty="0"/>
              <a:t>uitleg</a:t>
            </a:r>
            <a:r>
              <a:rPr lang="nl-NL" sz="28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Tegengestelde</a:t>
            </a:r>
            <a:r>
              <a:rPr lang="en-US" dirty="0"/>
              <a:t> </a:t>
            </a:r>
            <a:r>
              <a:rPr lang="en-US" dirty="0" err="1"/>
              <a:t>betekenis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Herkennen</a:t>
            </a:r>
            <a:r>
              <a:rPr lang="en-US" dirty="0"/>
              <a:t> van </a:t>
            </a:r>
            <a:r>
              <a:rPr lang="en-US" dirty="0" err="1"/>
              <a:t>woorden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1074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36919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f64f7b76-1cb0-4ffc-a50d-574884094129" xsi:nil="true"/>
    <Owner xmlns="f64f7b76-1cb0-4ffc-a50d-574884094129">
      <UserInfo>
        <DisplayName/>
        <AccountId xsi:nil="true"/>
        <AccountType/>
      </UserInfo>
    </Owner>
    <Teachers xmlns="f64f7b76-1cb0-4ffc-a50d-574884094129">
      <UserInfo>
        <DisplayName/>
        <AccountId xsi:nil="true"/>
        <AccountType/>
      </UserInfo>
    </Teachers>
    <AppVersion xmlns="f64f7b76-1cb0-4ffc-a50d-574884094129" xsi:nil="true"/>
    <Invited_Teachers xmlns="f64f7b76-1cb0-4ffc-a50d-574884094129" xsi:nil="true"/>
    <TeamsChannelId xmlns="f64f7b76-1cb0-4ffc-a50d-574884094129" xsi:nil="true"/>
    <Invited_Students xmlns="f64f7b76-1cb0-4ffc-a50d-574884094129" xsi:nil="true"/>
    <FolderType xmlns="f64f7b76-1cb0-4ffc-a50d-574884094129" xsi:nil="true"/>
    <Students xmlns="f64f7b76-1cb0-4ffc-a50d-574884094129">
      <UserInfo>
        <DisplayName/>
        <AccountId xsi:nil="true"/>
        <AccountType/>
      </UserInfo>
    </Students>
    <Student_Groups xmlns="f64f7b76-1cb0-4ffc-a50d-574884094129">
      <UserInfo>
        <DisplayName/>
        <AccountId xsi:nil="true"/>
        <AccountType/>
      </UserInfo>
    </Student_Groups>
    <Self_Registration_Enabled xmlns="f64f7b76-1cb0-4ffc-a50d-574884094129" xsi:nil="true"/>
    <DefaultSectionNames xmlns="f64f7b76-1cb0-4ffc-a50d-574884094129" xsi:nil="true"/>
    <IsNotebookLocked xmlns="f64f7b76-1cb0-4ffc-a50d-574884094129" xsi:nil="true"/>
    <NotebookType xmlns="f64f7b76-1cb0-4ffc-a50d-574884094129" xsi:nil="true"/>
    <CultureName xmlns="f64f7b76-1cb0-4ffc-a50d-574884094129" xsi:nil="true"/>
    <Templates xmlns="f64f7b76-1cb0-4ffc-a50d-574884094129" xsi:nil="true"/>
    <Has_Teacher_Only_SectionGroup xmlns="f64f7b76-1cb0-4ffc-a50d-57488409412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CB2D124469EC41B984EFD258F2793B" ma:contentTypeVersion="30" ma:contentTypeDescription="Een nieuw document maken." ma:contentTypeScope="" ma:versionID="88e51d6ac790cd385a4f0659a24417a9">
  <xsd:schema xmlns:xsd="http://www.w3.org/2001/XMLSchema" xmlns:xs="http://www.w3.org/2001/XMLSchema" xmlns:p="http://schemas.microsoft.com/office/2006/metadata/properties" xmlns:ns3="f64f7b76-1cb0-4ffc-a50d-574884094129" xmlns:ns4="8fa2146c-a9b5-4cf4-a385-04942a006d2f" targetNamespace="http://schemas.microsoft.com/office/2006/metadata/properties" ma:root="true" ma:fieldsID="862597b916c6a3e905d7c0e7d092c28b" ns3:_="" ns4:_="">
    <xsd:import namespace="f64f7b76-1cb0-4ffc-a50d-574884094129"/>
    <xsd:import namespace="8fa2146c-a9b5-4cf4-a385-04942a006d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f7b76-1cb0-4ffc-a50d-574884094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IsNotebookLocked" ma:index="26" nillable="true" ma:displayName="Is Notebook Locked" ma:internalName="IsNotebookLocked">
      <xsd:simpleType>
        <xsd:restriction base="dms:Boolean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2146c-a9b5-4cf4-a385-04942a006d2f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C42CA1-79B0-492F-90D5-404C8833D26C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8fa2146c-a9b5-4cf4-a385-04942a006d2f"/>
    <ds:schemaRef ds:uri="http://schemas.openxmlformats.org/package/2006/metadata/core-properties"/>
    <ds:schemaRef ds:uri="f64f7b76-1cb0-4ffc-a50d-57488409412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8D1615-86EB-4123-ADB2-15F293AAE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f7b76-1cb0-4ffc-a50d-574884094129"/>
    <ds:schemaRef ds:uri="8fa2146c-a9b5-4cf4-a385-04942a006d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564CC7-08E9-4670-BFD5-EBAF67957F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262</Words>
  <Application>Microsoft Office PowerPoint</Application>
  <PresentationFormat>Aangepast</PresentationFormat>
  <Paragraphs>56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1_Kantoorthema</vt:lpstr>
      <vt:lpstr>Welkom</vt:lpstr>
      <vt:lpstr>PowerPoint-presentatie</vt:lpstr>
      <vt:lpstr>Doel</vt:lpstr>
      <vt:lpstr>Woordenschattoets wat betekent ijverig? </vt:lpstr>
      <vt:lpstr>Vraag uit de toets Afp </vt:lpstr>
      <vt:lpstr>Vraag aan de klas: wat betekent:</vt:lpstr>
      <vt:lpstr>Woorden uit de toets Afp </vt:lpstr>
      <vt:lpstr>Woordraadstrategie?</vt:lpstr>
      <vt:lpstr>Woordraadstrategieën </vt:lpstr>
      <vt:lpstr>Lesson up </vt:lpstr>
      <vt:lpstr>differentiatie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Majida Boudhan</dc:creator>
  <cp:lastModifiedBy>Anke Schat</cp:lastModifiedBy>
  <cp:revision>198</cp:revision>
  <dcterms:modified xsi:type="dcterms:W3CDTF">2022-08-28T17:22:05Z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0x010100DCCB2D124469EC41B984EFD258F2793B</vt:lpwstr>
  </property>
</Properties>
</file>